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3"/>
  </p:notesMasterIdLst>
  <p:handoutMasterIdLst>
    <p:handoutMasterId r:id="rId24"/>
  </p:handoutMasterIdLst>
  <p:sldIdLst>
    <p:sldId id="463" r:id="rId5"/>
    <p:sldId id="467" r:id="rId6"/>
    <p:sldId id="466" r:id="rId7"/>
    <p:sldId id="465" r:id="rId8"/>
    <p:sldId id="291" r:id="rId9"/>
    <p:sldId id="314" r:id="rId10"/>
    <p:sldId id="311" r:id="rId11"/>
    <p:sldId id="333" r:id="rId12"/>
    <p:sldId id="292" r:id="rId13"/>
    <p:sldId id="308" r:id="rId14"/>
    <p:sldId id="277" r:id="rId15"/>
    <p:sldId id="281" r:id="rId16"/>
    <p:sldId id="289" r:id="rId17"/>
    <p:sldId id="295" r:id="rId18"/>
    <p:sldId id="468" r:id="rId19"/>
    <p:sldId id="332" r:id="rId20"/>
    <p:sldId id="457" r:id="rId21"/>
    <p:sldId id="3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93D"/>
    <a:srgbClr val="AAD69C"/>
    <a:srgbClr val="E6F3E2"/>
    <a:srgbClr val="E5FCFF"/>
    <a:srgbClr val="C8F1F0"/>
    <a:srgbClr val="FFF7D6"/>
    <a:srgbClr val="E5F8F8"/>
    <a:srgbClr val="188BD3"/>
    <a:srgbClr val="E33332"/>
    <a:srgbClr val="F2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90340" autoAdjust="0"/>
  </p:normalViewPr>
  <p:slideViewPr>
    <p:cSldViewPr snapToGrid="0">
      <p:cViewPr varScale="1">
        <p:scale>
          <a:sx n="96" d="100"/>
          <a:sy n="96" d="100"/>
        </p:scale>
        <p:origin x="714" y="90"/>
      </p:cViewPr>
      <p:guideLst>
        <p:guide orient="horz" pos="216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Cooke" userId="706edf0c-f59b-49fb-a316-acee71f34042" providerId="ADAL" clId="{E953708B-1602-4BCD-BE75-AAE611C248CD}"/>
    <pc:docChg chg="undo custSel modSld">
      <pc:chgData name="Doreen Cooke" userId="706edf0c-f59b-49fb-a316-acee71f34042" providerId="ADAL" clId="{E953708B-1602-4BCD-BE75-AAE611C248CD}" dt="2025-11-07T20:16:22.286" v="845" actId="207"/>
      <pc:docMkLst>
        <pc:docMk/>
      </pc:docMkLst>
      <pc:sldChg chg="modSp mod">
        <pc:chgData name="Doreen Cooke" userId="706edf0c-f59b-49fb-a316-acee71f34042" providerId="ADAL" clId="{E953708B-1602-4BCD-BE75-AAE611C248CD}" dt="2025-11-07T20:05:01.525" v="513" actId="1036"/>
        <pc:sldMkLst>
          <pc:docMk/>
          <pc:sldMk cId="1732650244" sldId="281"/>
        </pc:sldMkLst>
        <pc:spChg chg="mod">
          <ac:chgData name="Doreen Cooke" userId="706edf0c-f59b-49fb-a316-acee71f34042" providerId="ADAL" clId="{E953708B-1602-4BCD-BE75-AAE611C248CD}" dt="2025-11-07T20:05:01.525" v="513" actId="1036"/>
          <ac:spMkLst>
            <pc:docMk/>
            <pc:sldMk cId="1732650244" sldId="281"/>
            <ac:spMk id="6" creationId="{F34395DA-BD60-FAFA-F5C7-78A1DCCEBEF2}"/>
          </ac:spMkLst>
        </pc:spChg>
      </pc:sldChg>
      <pc:sldChg chg="modSp mod">
        <pc:chgData name="Doreen Cooke" userId="706edf0c-f59b-49fb-a316-acee71f34042" providerId="ADAL" clId="{E953708B-1602-4BCD-BE75-AAE611C248CD}" dt="2025-11-07T20:04:37.419" v="464" actId="14100"/>
        <pc:sldMkLst>
          <pc:docMk/>
          <pc:sldMk cId="3617163964" sldId="289"/>
        </pc:sldMkLst>
        <pc:spChg chg="mod">
          <ac:chgData name="Doreen Cooke" userId="706edf0c-f59b-49fb-a316-acee71f34042" providerId="ADAL" clId="{E953708B-1602-4BCD-BE75-AAE611C248CD}" dt="2025-11-07T20:04:37.419" v="464" actId="14100"/>
          <ac:spMkLst>
            <pc:docMk/>
            <pc:sldMk cId="3617163964" sldId="289"/>
            <ac:spMk id="4" creationId="{D344E187-43FB-E15B-887F-B21C1636EA23}"/>
          </ac:spMkLst>
        </pc:spChg>
      </pc:sldChg>
      <pc:sldChg chg="modSp mod">
        <pc:chgData name="Doreen Cooke" userId="706edf0c-f59b-49fb-a316-acee71f34042" providerId="ADAL" clId="{E953708B-1602-4BCD-BE75-AAE611C248CD}" dt="2025-11-07T20:06:07.399" v="616" actId="1036"/>
        <pc:sldMkLst>
          <pc:docMk/>
          <pc:sldMk cId="456063592" sldId="292"/>
        </pc:sldMkLst>
        <pc:spChg chg="mod">
          <ac:chgData name="Doreen Cooke" userId="706edf0c-f59b-49fb-a316-acee71f34042" providerId="ADAL" clId="{E953708B-1602-4BCD-BE75-AAE611C248CD}" dt="2025-11-07T20:06:07.399" v="616" actId="1036"/>
          <ac:spMkLst>
            <pc:docMk/>
            <pc:sldMk cId="456063592" sldId="292"/>
            <ac:spMk id="9" creationId="{863CDBB8-D88E-7769-F31A-505D3B28ED40}"/>
          </ac:spMkLst>
        </pc:spChg>
      </pc:sldChg>
      <pc:sldChg chg="modSp mod">
        <pc:chgData name="Doreen Cooke" userId="706edf0c-f59b-49fb-a316-acee71f34042" providerId="ADAL" clId="{E953708B-1602-4BCD-BE75-AAE611C248CD}" dt="2025-11-07T20:04:22.103" v="421" actId="14100"/>
        <pc:sldMkLst>
          <pc:docMk/>
          <pc:sldMk cId="2550314934" sldId="295"/>
        </pc:sldMkLst>
        <pc:spChg chg="mod">
          <ac:chgData name="Doreen Cooke" userId="706edf0c-f59b-49fb-a316-acee71f34042" providerId="ADAL" clId="{E953708B-1602-4BCD-BE75-AAE611C248CD}" dt="2025-11-07T20:04:22.103" v="421" actId="14100"/>
          <ac:spMkLst>
            <pc:docMk/>
            <pc:sldMk cId="2550314934" sldId="295"/>
            <ac:spMk id="5" creationId="{CD4D5174-D74E-6E8D-861A-98CE0B8AD127}"/>
          </ac:spMkLst>
        </pc:spChg>
      </pc:sldChg>
      <pc:sldChg chg="modSp mod">
        <pc:chgData name="Doreen Cooke" userId="706edf0c-f59b-49fb-a316-acee71f34042" providerId="ADAL" clId="{E953708B-1602-4BCD-BE75-AAE611C248CD}" dt="2025-11-07T20:05:26.967" v="556" actId="14100"/>
        <pc:sldMkLst>
          <pc:docMk/>
          <pc:sldMk cId="765076440" sldId="308"/>
        </pc:sldMkLst>
        <pc:spChg chg="mod">
          <ac:chgData name="Doreen Cooke" userId="706edf0c-f59b-49fb-a316-acee71f34042" providerId="ADAL" clId="{E953708B-1602-4BCD-BE75-AAE611C248CD}" dt="2025-11-07T20:05:26.967" v="556" actId="14100"/>
          <ac:spMkLst>
            <pc:docMk/>
            <pc:sldMk cId="765076440" sldId="308"/>
            <ac:spMk id="6" creationId="{CC3818DB-F972-804F-2E39-6258AF4D71B9}"/>
          </ac:spMkLst>
        </pc:spChg>
      </pc:sldChg>
      <pc:sldChg chg="modSp mod">
        <pc:chgData name="Doreen Cooke" userId="706edf0c-f59b-49fb-a316-acee71f34042" providerId="ADAL" clId="{E953708B-1602-4BCD-BE75-AAE611C248CD}" dt="2025-11-07T20:06:23.688" v="659" actId="14100"/>
        <pc:sldMkLst>
          <pc:docMk/>
          <pc:sldMk cId="3256803275" sldId="333"/>
        </pc:sldMkLst>
        <pc:spChg chg="mod">
          <ac:chgData name="Doreen Cooke" userId="706edf0c-f59b-49fb-a316-acee71f34042" providerId="ADAL" clId="{E953708B-1602-4BCD-BE75-AAE611C248CD}" dt="2025-11-07T20:06:23.688" v="659" actId="14100"/>
          <ac:spMkLst>
            <pc:docMk/>
            <pc:sldMk cId="3256803275" sldId="333"/>
            <ac:spMk id="4" creationId="{48CB609B-A791-6FF7-D6A5-373A38C2F140}"/>
          </ac:spMkLst>
        </pc:spChg>
      </pc:sldChg>
      <pc:sldChg chg="modSp mod">
        <pc:chgData name="Doreen Cooke" userId="706edf0c-f59b-49fb-a316-acee71f34042" providerId="ADAL" clId="{E953708B-1602-4BCD-BE75-AAE611C248CD}" dt="2025-11-07T20:16:22.286" v="845" actId="207"/>
        <pc:sldMkLst>
          <pc:docMk/>
          <pc:sldMk cId="623578174" sldId="463"/>
        </pc:sldMkLst>
        <pc:spChg chg="mod">
          <ac:chgData name="Doreen Cooke" userId="706edf0c-f59b-49fb-a316-acee71f34042" providerId="ADAL" clId="{E953708B-1602-4BCD-BE75-AAE611C248CD}" dt="2025-11-07T20:16:22.286" v="845" actId="207"/>
          <ac:spMkLst>
            <pc:docMk/>
            <pc:sldMk cId="623578174" sldId="463"/>
            <ac:spMk id="8" creationId="{A7DF37A0-CD71-9D2D-91AF-97619200FDE5}"/>
          </ac:spMkLst>
        </pc:spChg>
      </pc:sldChg>
      <pc:sldChg chg="delSp modSp mod">
        <pc:chgData name="Doreen Cooke" userId="706edf0c-f59b-49fb-a316-acee71f34042" providerId="ADAL" clId="{E953708B-1602-4BCD-BE75-AAE611C248CD}" dt="2025-11-07T20:03:41.191" v="378" actId="14100"/>
        <pc:sldMkLst>
          <pc:docMk/>
          <pc:sldMk cId="2026321837" sldId="468"/>
        </pc:sldMkLst>
        <pc:spChg chg="mod topLvl">
          <ac:chgData name="Doreen Cooke" userId="706edf0c-f59b-49fb-a316-acee71f34042" providerId="ADAL" clId="{E953708B-1602-4BCD-BE75-AAE611C248CD}" dt="2025-11-07T20:03:41.191" v="378" actId="14100"/>
          <ac:spMkLst>
            <pc:docMk/>
            <pc:sldMk cId="2026321837" sldId="468"/>
            <ac:spMk id="91" creationId="{49A40A5C-CBBD-B149-4A4B-D11ECBAB1CB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5F957BC6-10AF-6AEE-4CCA-4C156F6D8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5069F-B41A-6FB4-BD3D-82CE53FAD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5095" t="61637" r="10362" b="23237"/>
          <a:stretch>
            <a:fillRect/>
          </a:stretch>
        </p:blipFill>
        <p:spPr>
          <a:xfrm>
            <a:off x="-1" y="1"/>
            <a:ext cx="4734786" cy="2918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95498-057A-F0FE-2895-601C0B467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4661" t="20564" r="68142" b="61641"/>
          <a:stretch>
            <a:fillRect/>
          </a:stretch>
        </p:blipFill>
        <p:spPr>
          <a:xfrm>
            <a:off x="7211365" y="3601419"/>
            <a:ext cx="4980635" cy="325658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225A6B-8CD4-B067-53CB-F2F219C8FC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6623" y="5935266"/>
            <a:ext cx="2331052" cy="7986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C9AC49F-1D3D-955E-A0F3-D3AADCBC4A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695700" y="667357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8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95C74255-D61E-07FD-78A6-BD8B878EB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E06635-D0D0-AB57-6A89-A2B027F076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853CB8-E131-90F6-3563-FA97FEDE0C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5095" t="61637" r="10362" b="23237"/>
          <a:stretch>
            <a:fillRect/>
          </a:stretch>
        </p:blipFill>
        <p:spPr>
          <a:xfrm flipH="1">
            <a:off x="7457214" y="1"/>
            <a:ext cx="4734786" cy="2918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42376-6A56-2E7D-A177-F24A1A9CE1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61" t="20564" r="68142" b="61641"/>
          <a:stretch>
            <a:fillRect/>
          </a:stretch>
        </p:blipFill>
        <p:spPr>
          <a:xfrm flipH="1">
            <a:off x="-1" y="3601419"/>
            <a:ext cx="4980635" cy="325658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A919246-BEFB-7E89-6283-3D1B66B0108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8155" y="141251"/>
            <a:ext cx="1719073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1994099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3640019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EDEC8874-A2E2-92F9-2F69-101CB4BC1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A016C1F-0A0B-9D6A-2408-246ED9963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B0B664-7497-99D9-0787-ADA02FFC19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5095" t="61637" r="10362" b="23237"/>
          <a:stretch>
            <a:fillRect/>
          </a:stretch>
        </p:blipFill>
        <p:spPr>
          <a:xfrm flipH="1">
            <a:off x="7457214" y="1"/>
            <a:ext cx="4734786" cy="2918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F0C02-A83E-D860-5B18-0943DAD4E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61" t="20564" r="68142" b="61641"/>
          <a:stretch>
            <a:fillRect/>
          </a:stretch>
        </p:blipFill>
        <p:spPr>
          <a:xfrm flipH="1">
            <a:off x="-1" y="3601419"/>
            <a:ext cx="4980635" cy="325658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15576C1-F6D8-FDA0-CB2E-91D1F146A8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8155" y="141251"/>
            <a:ext cx="1719073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480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3472" y="3329333"/>
            <a:ext cx="1828800" cy="19568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B8372907-D29D-F62D-5E0F-261346FFC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3BDC385-2EF7-D092-CC82-A52687F1D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5050F-6E4A-F70C-B1D4-DA910BB283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65095" t="61637" r="10362" b="23237"/>
          <a:stretch>
            <a:fillRect/>
          </a:stretch>
        </p:blipFill>
        <p:spPr>
          <a:xfrm flipH="1">
            <a:off x="7457214" y="1"/>
            <a:ext cx="4734786" cy="29180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20E44-FD37-A87C-E629-E3C3916614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661" t="20564" r="68142" b="61641"/>
          <a:stretch>
            <a:fillRect/>
          </a:stretch>
        </p:blipFill>
        <p:spPr>
          <a:xfrm flipH="1">
            <a:off x="-1" y="3601419"/>
            <a:ext cx="4980635" cy="32565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438ACFC-8550-E750-C85E-3215CDE7AC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8155" y="141251"/>
            <a:ext cx="1719073" cy="1719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chemeClr val="accent3"/>
              </a:buClr>
              <a:defRPr sz="2400">
                <a:solidFill>
                  <a:schemeClr val="tx1"/>
                </a:solidFill>
              </a:defRPr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233363" indent="-223838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Clr>
                <a:schemeClr val="bg2">
                  <a:lumMod val="90000"/>
                </a:schemeClr>
              </a:buClr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background with white leaves&#10;&#10;AI-generated content may be incorrect.">
            <a:extLst>
              <a:ext uri="{FF2B5EF4-FFF2-40B4-BE49-F238E27FC236}">
                <a16:creationId xmlns:a16="http://schemas.microsoft.com/office/drawing/2014/main" id="{8521ECCF-86FB-C121-7627-BB9F9051370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r="23406"/>
          <a:stretch>
            <a:fillRect/>
          </a:stretch>
        </p:blipFill>
        <p:spPr>
          <a:xfrm>
            <a:off x="0" y="0"/>
            <a:ext cx="274320" cy="6858000"/>
          </a:xfrm>
          <a:prstGeom prst="rect">
            <a:avLst/>
          </a:prstGeom>
        </p:spPr>
      </p:pic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rgbClr val="54493D"/>
                </a:solidFill>
                <a:latin typeface="Arial" charset="0"/>
                <a:ea typeface="Arial" charset="0"/>
                <a:cs typeface="Arial" charset="0"/>
              </a:rPr>
              <a:t>© 2026 ASPEN | American Society for Parenteral and Enteral Nutrition.</a:t>
            </a:r>
            <a:r>
              <a:rPr lang="en-US" sz="700" b="0" baseline="0" dirty="0">
                <a:solidFill>
                  <a:srgbClr val="54493D"/>
                </a:solidFill>
                <a:latin typeface="Arial" charset="0"/>
                <a:ea typeface="Arial" charset="0"/>
                <a:cs typeface="Arial" charset="0"/>
              </a:rPr>
              <a:t> All Rights Reserved</a:t>
            </a:r>
            <a:r>
              <a:rPr lang="en-US" sz="700" b="0" baseline="0" dirty="0">
                <a:solidFill>
                  <a:schemeClr val="accent1">
                    <a:lumMod val="50000"/>
                    <a:alpha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700" b="0" dirty="0">
              <a:solidFill>
                <a:schemeClr val="accent1">
                  <a:lumMod val="50000"/>
                  <a:alpha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84764" y="0"/>
            <a:ext cx="0" cy="6858000"/>
          </a:xfrm>
          <a:prstGeom prst="line">
            <a:avLst/>
          </a:prstGeom>
          <a:ln w="47625">
            <a:solidFill>
              <a:srgbClr val="AAD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DB9E62-678B-5674-F727-27AE53D056C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8" r:id="rId3"/>
    <p:sldLayoutId id="214748367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chemeClr val="accent3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10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12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utritioncare.org/conference/submit/faculty-information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care.org/conference/submit/faculty-inform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DF37A0-CD71-9D2D-91AF-97619200FDE5}"/>
              </a:ext>
            </a:extLst>
          </p:cNvPr>
          <p:cNvSpPr txBox="1"/>
          <p:nvPr/>
        </p:nvSpPr>
        <p:spPr>
          <a:xfrm>
            <a:off x="1241314" y="2019404"/>
            <a:ext cx="970937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INSTRUCTIONS: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Please use this template for your conference presentation.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slides labeled REQUIRED are necessary to ensure that ASPEN remains in compliance with various accrediting bodies.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other slides are for samples or informational purposes.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ASPEN logo should be included on your slides.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Do not use product/brand/company names, logos, or images in your presentation. Use generic names, descriptions, and images only.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yellow boxes on slides contain instructional text only. Please review this information before completing your presentation.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yellow boxes with instructional text and any unused template slides before submitting your final presentation!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61542D-231A-7859-A692-1933C6B8CA1E}"/>
              </a:ext>
            </a:extLst>
          </p:cNvPr>
          <p:cNvSpPr txBox="1">
            <a:spLocks/>
          </p:cNvSpPr>
          <p:nvPr/>
        </p:nvSpPr>
        <p:spPr>
          <a:xfrm>
            <a:off x="1086335" y="662491"/>
            <a:ext cx="10019330" cy="113083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 charset="0"/>
              </a:rPr>
              <a:t>ASPEN Nutrition Science &amp; Practice Conference</a:t>
            </a:r>
          </a:p>
          <a:p>
            <a:pPr marL="0" marR="0" lvl="0" indent="0" algn="ct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ranklin Gothic Medium" charset="0"/>
              </a:rPr>
              <a:t>Presentation Template </a:t>
            </a:r>
          </a:p>
        </p:txBody>
      </p:sp>
    </p:spTree>
    <p:extLst>
      <p:ext uri="{BB962C8B-B14F-4D97-AF65-F5344CB8AC3E}">
        <p14:creationId xmlns:p14="http://schemas.microsoft.com/office/powerpoint/2010/main" val="62357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/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/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8720-A41A-631B-232A-13A85651C84E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647BCE-7FBD-7355-1CDE-C0AB519340C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818DB-F972-804F-2E39-6258AF4D71B9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2549284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chemeClr val="bg1">
              <a:lumMod val="95000"/>
            </a:schemeClr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6C14BF-2BCA-467A-8AFB-CDD231FE1189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F13ADD-456F-B80D-D855-2C251DA0B88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87451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FBE4AF-8D0D-6AF3-A959-8EB3C3C6A296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CBA5A-4ED8-5EC4-905E-D3611302E6EA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395DA-BD60-FAFA-F5C7-78A1DCCEBEF2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655069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11873539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634196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1E26B8F-BCE5-F176-F710-0F95B7F513D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44CCE5-D9E4-66DA-0179-0F860AC2CCD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4E187-43FB-E15B-887F-B21C1636EA23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076011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66803650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86824A-9869-287E-9702-63E46563C16B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61EEFA-474F-7395-A57E-645869F6160C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D5174-D74E-6E8D-861A-98CE0B8AD127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260065"/>
            <a:ext cx="4411153" cy="1325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7A7429-8111-8784-179C-A1D8D7A6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609258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BF743E-7EED-90C1-AC29-2EB090F28687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7D6EAD-9499-2593-D848-BB05BB617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B6B2C30-F6DD-7CC4-3FBD-909530FE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1A5295-DADD-EFB7-FCA5-4E8DF65DA08E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BCC378-AD0D-2FAF-81F2-74B201E8B0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1136D4D-9F7A-6503-644A-2ED1518D7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6074B4-1C29-360A-CE08-CCCD649B6050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481905-E8FA-5B31-7D97-21F6D1D9E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aphic 59">
              <a:extLst>
                <a:ext uri="{FF2B5EF4-FFF2-40B4-BE49-F238E27FC236}">
                  <a16:creationId xmlns:a16="http://schemas.microsoft.com/office/drawing/2014/main" id="{720FBFC9-C424-3C31-FA2F-335B98A68E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8C01A60-D65B-E56C-211E-B8289E37C7D5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DBFB245-820B-892B-1BF4-D7A0FE236179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C8B9DD-47F7-9DE3-E945-0273FDF42D85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771AF8-9BA0-5F93-742E-A8E5CE53D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88AFD06-7E49-C22C-BD96-96C2AB8E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398C39-3876-8C1E-3523-02BEC882321C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C5374-BA16-7B94-3A66-AF349D557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56414B8-C9F0-7C5B-06C0-E4A41DD9D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640C6-953C-CEBA-0B3F-5D7DEF6EA7DD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716CB0-2249-9803-8CFE-6F1F1CA906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EBE7D71-5EDC-B917-66B7-384C052CB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F60555-EB8E-12BD-C70E-E6995FC3CE91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23F6CF-5F96-3403-0EB7-F79B2856E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5B0AE10-5617-A3EF-97C6-7F7EEA196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C863A3-9BAD-A95B-A0DE-B90D83219323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94173C5-AEA7-114A-0A4B-E219964A2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EEACB1-D265-5D3D-70CE-A8B1DD0BD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4BCA7A-9293-A368-284B-46E635325E74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EA84EF-578B-CBE8-78A5-63D73C68CE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4491635-A2D0-3263-E255-3CFB822A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E70882-E3A9-631A-C57A-49E9DF671C41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F1B071-E9F4-F3B1-B83F-9D2C67A8C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966CA362-B113-F7C2-F674-97DBD047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577CA0-3A5A-6FE1-1750-A2FCED6059D4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46059A-5E25-842C-4B09-27B17B92E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A79F64-087F-31F7-19E2-C85C9D7F06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381D6FE-BCDD-5DBD-4217-B207D0DE4289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475474C0-4973-474F-DBE4-38FE676A8B03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C6B0D3-E99D-1601-89A6-505C51DD8F43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DA88A1E-5C21-B6F5-FB8A-1029F92EC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CB8C1157-DDEE-E68F-D140-E7688F5C0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6ECB50-E12C-4454-FBA4-2368F263AD38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DBBBA9F-C01A-3E3A-08FA-66231F777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C0B8FE0-2C59-76FE-7D66-EA2F23AE2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043FB1C-CA5F-2DD7-76E3-2B533AF0835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CA80DB5-CB10-D592-83E2-FF249E310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D0B7D9A-CD15-1CE4-E59F-4AED17B84A7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469D5B16-2D70-6938-F3C6-844BD377B3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01918313-7109-6EC8-1332-4DB01C13B8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55" name="Cross 54">
                <a:extLst>
                  <a:ext uri="{FF2B5EF4-FFF2-40B4-BE49-F238E27FC236}">
                    <a16:creationId xmlns:a16="http://schemas.microsoft.com/office/drawing/2014/main" id="{48F740C0-0ED7-3264-C3BF-19DA5754449B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E54D88-044E-A0A8-0419-ADC82B5F4072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419A170-A188-B49C-1169-85490C4B3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Graphic 62">
              <a:extLst>
                <a:ext uri="{FF2B5EF4-FFF2-40B4-BE49-F238E27FC236}">
                  <a16:creationId xmlns:a16="http://schemas.microsoft.com/office/drawing/2014/main" id="{EE2FCE54-5CB2-058D-F458-D6E88D42D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526B8B5-FE18-B764-9EA2-18BAAD0C7384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673CFCC-FBAA-F499-2C8F-C934DCB56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aphic 13">
              <a:extLst>
                <a:ext uri="{FF2B5EF4-FFF2-40B4-BE49-F238E27FC236}">
                  <a16:creationId xmlns:a16="http://schemas.microsoft.com/office/drawing/2014/main" id="{8BEA731B-D05D-124F-E08A-509FC6EF4D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4684529-86DF-E610-AE55-8F3EBC49BC6B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7218D1C-FB4A-98C3-57BB-7C2D8C745DB1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E1033E9-3C23-87D7-1B6D-1618B6D19F21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2915E9C-A6DA-0E6C-1157-50FF871AECBF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8A27DF62-85FA-7189-7A9A-956777E14CF2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7793C71-629A-A00F-3D93-E73F81997958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E020D2C2-7705-8B2D-FEC6-ADED8CDD26AB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E45ACA12-2A62-688D-5CE1-E59BAF3F9933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8230DFD2-2CE9-7152-0779-1361A85E2399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97D0F56-05D6-486B-3F76-DE984C7345F2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394CDF-EE1A-48F9-021F-92024AC796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3" name="Graphic 4">
              <a:extLst>
                <a:ext uri="{FF2B5EF4-FFF2-40B4-BE49-F238E27FC236}">
                  <a16:creationId xmlns:a16="http://schemas.microsoft.com/office/drawing/2014/main" id="{3C0BD6C8-C15C-A6CB-DF2A-07DA082611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7DAA27C-3349-EC50-906B-22A389C4A870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0EFCADFD-7B1A-9A00-D11C-861F588523A3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AEBC592-B58A-0BBA-B950-7C3B7D5CB331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D6047FF-EBAB-80D7-8F51-626BE4C9FF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C92EC4D7-2491-7B5F-1844-E4BA6F922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D6AD866-E231-2934-A09A-98AB3D2A6664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7D17C2B-DA5B-BDC5-C6F7-E839BCDDC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C121C05C-A693-A084-B9E3-AA1566FA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A0D61F-2672-C68B-B9BE-213B1325CB5A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90994A9-75E8-A856-5416-289AA27EA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143A6B81-2088-5EB8-D11C-4EDBF44E6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176825-4C48-5C94-D65B-867F274B7E03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4D8CC08-8868-285A-B51A-F9F2D54E5D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7" name="Graphic 153">
              <a:extLst>
                <a:ext uri="{FF2B5EF4-FFF2-40B4-BE49-F238E27FC236}">
                  <a16:creationId xmlns:a16="http://schemas.microsoft.com/office/drawing/2014/main" id="{04365D0C-8896-245F-F827-F2BB729869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79DE529-A6B7-145C-BF24-E02CF6DD04FA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A74C7FBB-CD8F-8D0D-DE40-BCA5BBA3CBA2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A8A7D58F-0A9C-A0F2-0E25-77C898F8810E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1" name="Rectangle 3">
            <a:extLst>
              <a:ext uri="{FF2B5EF4-FFF2-40B4-BE49-F238E27FC236}">
                <a16:creationId xmlns:a16="http://schemas.microsoft.com/office/drawing/2014/main" id="{49A40A5C-CBBD-B149-4A4B-D11ECBAB1CB7}"/>
              </a:ext>
            </a:extLst>
          </p:cNvPr>
          <p:cNvSpPr txBox="1">
            <a:spLocks noChangeArrowheads="1"/>
          </p:cNvSpPr>
          <p:nvPr/>
        </p:nvSpPr>
        <p:spPr>
          <a:xfrm>
            <a:off x="4378037" y="15482"/>
            <a:ext cx="7803972" cy="60925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400" dirty="0"/>
              <a:t>To change the icon color:  1) Double-click on the icon, 2) Click on </a:t>
            </a:r>
            <a:r>
              <a:rPr lang="en-US" sz="1400" dirty="0">
                <a:solidFill>
                  <a:srgbClr val="FF0000"/>
                </a:solidFill>
              </a:rPr>
              <a:t>Shape Format</a:t>
            </a:r>
            <a:r>
              <a:rPr lang="en-US" sz="1400" dirty="0"/>
              <a:t> in the top menu, 3) Click on </a:t>
            </a:r>
            <a:r>
              <a:rPr lang="en-US" sz="1400" dirty="0">
                <a:solidFill>
                  <a:srgbClr val="FF0000"/>
                </a:solidFill>
              </a:rPr>
              <a:t>Shape Fill</a:t>
            </a:r>
            <a:r>
              <a:rPr lang="en-US" sz="1400" dirty="0"/>
              <a:t>, 4) Select color.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2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69E04F6B-FEBC-ADCA-A320-7069F87F0D49}"/>
              </a:ext>
            </a:extLst>
          </p:cNvPr>
          <p:cNvSpPr txBox="1">
            <a:spLocks noChangeArrowheads="1"/>
          </p:cNvSpPr>
          <p:nvPr/>
        </p:nvSpPr>
        <p:spPr>
          <a:xfrm>
            <a:off x="7299816" y="0"/>
            <a:ext cx="4892184" cy="314076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Learning </a:t>
            </a:r>
            <a:r>
              <a:rPr lang="en-US" sz="1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Assessment Question Slide(s) - Required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nclude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three to five (3 to 5) learning assessment questions in your presentation. You can use the same questions from your outline. 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Questions should contain at least four answer choices. Answers choices </a:t>
            </a:r>
            <a:r>
              <a:rPr lang="en-US" sz="1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should not include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“all of the above,” “none of the above,” or “true/false.”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assistance with writing learning assessment questions, right click on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hlinkClick r:id="rId2"/>
              </a:rPr>
              <a:t>Faculty Information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, 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elect Open Link, scroll down to Resources and click on the plus sign, then go to the Learning Assessment Questions section.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CF5CFDD-3017-AFB4-4544-D0B4D59D8673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369A82-D7C6-A9E4-5412-BF0DC953B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raphic 5">
              <a:extLst>
                <a:ext uri="{FF2B5EF4-FFF2-40B4-BE49-F238E27FC236}">
                  <a16:creationId xmlns:a16="http://schemas.microsoft.com/office/drawing/2014/main" id="{16FD5C79-F538-3DE0-3033-4E70121CC377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3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64FC1B7-474E-9AC2-1585-03B546AAC1BE}"/>
              </a:ext>
            </a:extLst>
          </p:cNvPr>
          <p:cNvSpPr txBox="1">
            <a:spLocks noChangeArrowheads="1"/>
          </p:cNvSpPr>
          <p:nvPr/>
        </p:nvSpPr>
        <p:spPr>
          <a:xfrm>
            <a:off x="7722705" y="5303"/>
            <a:ext cx="4469295" cy="105456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Learning Assessment Answer Slide(s) -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Indicate correct answer by doing one of the following: changing text color, highlighting text, or inserting a circle around text.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0AAF4CE-4E8E-3523-D41D-85241CB8E855}"/>
              </a:ext>
            </a:extLst>
          </p:cNvPr>
          <p:cNvSpPr txBox="1">
            <a:spLocks noChangeArrowheads="1"/>
          </p:cNvSpPr>
          <p:nvPr/>
        </p:nvSpPr>
        <p:spPr>
          <a:xfrm>
            <a:off x="4452730" y="-1"/>
            <a:ext cx="7734777" cy="1391479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Slide(s) – Required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dirty="0">
                <a:cs typeface="Times New Roman" pitchFamily="18" charset="0"/>
              </a:rPr>
              <a:t>List references used in your presentation on this slide and include at the end of your presentation. </a:t>
            </a:r>
          </a:p>
          <a:p>
            <a:pPr marL="7938">
              <a:spcAft>
                <a:spcPts val="600"/>
              </a:spcAft>
            </a:pPr>
            <a:r>
              <a:rPr lang="en-US" sz="1400" dirty="0">
                <a:cs typeface="Times New Roman" pitchFamily="18" charset="0"/>
              </a:rPr>
              <a:t>Follow the AMA style, abbreviating names of journals according to Index </a:t>
            </a:r>
            <a:r>
              <a:rPr lang="en-US" sz="1400" dirty="0" err="1">
                <a:cs typeface="Times New Roman" pitchFamily="18" charset="0"/>
              </a:rPr>
              <a:t>Medicus</a:t>
            </a:r>
            <a:r>
              <a:rPr lang="en-US" sz="1400" dirty="0">
                <a:cs typeface="Times New Roman" pitchFamily="18" charset="0"/>
              </a:rPr>
              <a:t>.</a:t>
            </a:r>
            <a:br>
              <a:rPr lang="en-US" sz="1400" dirty="0">
                <a:cs typeface="Times New Roman" pitchFamily="18" charset="0"/>
              </a:rPr>
            </a:br>
            <a:r>
              <a:rPr lang="en-US" sz="1400" dirty="0">
                <a:cs typeface="Times New Roman" pitchFamily="18" charset="0"/>
              </a:rPr>
              <a:t>For 1-6 authors, list each author. For 7 or more authors, list the first 6 authors, followed by et al.</a:t>
            </a:r>
            <a:endParaRPr lang="en-US" sz="1400" dirty="0">
              <a:solidFill>
                <a:srgbClr val="C00000"/>
              </a:solidFill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8DA75-05D3-CC0A-AC8D-B2649D5CC475}"/>
              </a:ext>
            </a:extLst>
          </p:cNvPr>
          <p:cNvSpPr txBox="1">
            <a:spLocks/>
          </p:cNvSpPr>
          <p:nvPr/>
        </p:nvSpPr>
        <p:spPr>
          <a:xfrm>
            <a:off x="733424" y="1525106"/>
            <a:ext cx="11077575" cy="3981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en-US" sz="2000" dirty="0" err="1"/>
              <a:t>AuthorLastname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FirstInitialMiddleInitial</a:t>
            </a:r>
            <a:r>
              <a:rPr lang="en-US" altLang="en-US" sz="2000" dirty="0"/>
              <a:t>. Title in sentence case. Abbreviated Journal Title in Title Case. Year Month Day; volume(Issue#): PP-PP.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Kelly DG.  The clinician’s Responsibility for the Consumer’s Financial Well-Being.  </a:t>
            </a:r>
            <a:r>
              <a:rPr lang="en-US" altLang="en-US" sz="2000" i="1" dirty="0" err="1"/>
              <a:t>Nutr</a:t>
            </a:r>
            <a:r>
              <a:rPr lang="en-US" altLang="en-US" sz="2000" i="1" dirty="0"/>
              <a:t> Clin </a:t>
            </a:r>
            <a:r>
              <a:rPr lang="en-US" altLang="en-US" sz="2000" i="1" dirty="0" err="1"/>
              <a:t>Pract</a:t>
            </a:r>
            <a:r>
              <a:rPr lang="en-US" altLang="en-US" sz="2000" i="1" dirty="0"/>
              <a:t>.</a:t>
            </a:r>
            <a:r>
              <a:rPr lang="en-US" altLang="en-US" sz="2000" dirty="0"/>
              <a:t>  2006: 21(6) 539-541.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Majka</a:t>
            </a:r>
            <a:r>
              <a:rPr lang="en-US" sz="2000" dirty="0"/>
              <a:t> A, Wang Z, Schmitz K.  Care Coordination to Enhance Management of Long-Term Enteral Tube Feeding: A Systematic Review and Meta-Analysis. </a:t>
            </a:r>
            <a:r>
              <a:rPr lang="en-US" sz="2000" i="1" dirty="0"/>
              <a:t>JPEN J </a:t>
            </a:r>
            <a:r>
              <a:rPr lang="en-US" sz="2000" i="1" dirty="0" err="1"/>
              <a:t>Parenter</a:t>
            </a:r>
            <a:r>
              <a:rPr lang="en-US" sz="2000" i="1" dirty="0"/>
              <a:t> Enteral </a:t>
            </a:r>
            <a:r>
              <a:rPr lang="en-US" sz="2000" i="1" dirty="0" err="1"/>
              <a:t>Nutr</a:t>
            </a:r>
            <a:r>
              <a:rPr lang="en-US" sz="2000" i="1" dirty="0"/>
              <a:t> </a:t>
            </a:r>
            <a:r>
              <a:rPr lang="en-US" sz="2000" dirty="0"/>
              <a:t>2014;38 40-52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Matarese LE, Costa G, Bond G, et al. Therapeutic efficacy of intestinal and </a:t>
            </a:r>
            <a:r>
              <a:rPr lang="en-US" sz="2000" dirty="0" err="1"/>
              <a:t>multivisceral</a:t>
            </a:r>
            <a:r>
              <a:rPr lang="en-US" sz="2000" dirty="0"/>
              <a:t> transplantation: survival and nutrition outcome. </a:t>
            </a:r>
            <a:r>
              <a:rPr lang="en-US" sz="2000" i="1" dirty="0" err="1"/>
              <a:t>Nutr</a:t>
            </a:r>
            <a:r>
              <a:rPr lang="en-US" sz="2000" i="1" dirty="0"/>
              <a:t> Clin </a:t>
            </a:r>
            <a:r>
              <a:rPr lang="en-US" sz="2000" i="1" dirty="0" err="1"/>
              <a:t>Pract</a:t>
            </a:r>
            <a:r>
              <a:rPr lang="en-US" sz="2000" dirty="0"/>
              <a:t>. 2007;22 474-481.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The ASPEN Adult Nutrition Support Core Curriculum,</a:t>
            </a:r>
            <a:r>
              <a:rPr lang="en-US" sz="2000" dirty="0"/>
              <a:t> 3rd ed., Silver Spring MD ASPEN, 2017.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>
              <a:solidFill>
                <a:srgbClr val="010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81F2-BDC6-E66A-81BE-A85627B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472" y="1582822"/>
            <a:ext cx="8581173" cy="151318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9BB301-DC05-6CE8-094D-E3441F3DE7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27C2FB-4528-6CD5-63E1-FF5D50E0C509}"/>
              </a:ext>
            </a:extLst>
          </p:cNvPr>
          <p:cNvSpPr txBox="1">
            <a:spLocks/>
          </p:cNvSpPr>
          <p:nvPr/>
        </p:nvSpPr>
        <p:spPr>
          <a:xfrm>
            <a:off x="4850193" y="3337559"/>
            <a:ext cx="6086063" cy="1701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C3F88FE-68D3-A166-AB35-6BBD5671FFDD}"/>
              </a:ext>
            </a:extLst>
          </p:cNvPr>
          <p:cNvSpPr txBox="1">
            <a:spLocks noChangeArrowheads="1"/>
          </p:cNvSpPr>
          <p:nvPr/>
        </p:nvSpPr>
        <p:spPr>
          <a:xfrm>
            <a:off x="3619500" y="193"/>
            <a:ext cx="8574241" cy="164970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70D2-8192-8669-DA36-FE6CCEEF8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01F002-0557-4C90-60DE-F59B150CE6EE}"/>
              </a:ext>
            </a:extLst>
          </p:cNvPr>
          <p:cNvSpPr txBox="1">
            <a:spLocks/>
          </p:cNvSpPr>
          <p:nvPr/>
        </p:nvSpPr>
        <p:spPr>
          <a:xfrm>
            <a:off x="2702169" y="3790494"/>
            <a:ext cx="6787662" cy="14387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Title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Organization, City, State</a:t>
            </a:r>
            <a:endPara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28BE4-188C-C442-E126-8C558D9D6B49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6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C06B-0B08-F048-5923-55CCA1A6D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6FEA7-6660-24FE-4A9F-23801F3B0E58}"/>
              </a:ext>
            </a:extLst>
          </p:cNvPr>
          <p:cNvSpPr txBox="1">
            <a:spLocks noChangeArrowheads="1"/>
          </p:cNvSpPr>
          <p:nvPr/>
        </p:nvSpPr>
        <p:spPr>
          <a:xfrm>
            <a:off x="7977679" y="-9332"/>
            <a:ext cx="4216061" cy="77444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Section Divider Slide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  <a:cs typeface="Arial" panose="020B0604020202020204" pitchFamily="34" charset="0"/>
              </a:rPr>
              <a:t>Use this slide to separate different topics or sections in your presentation.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BC0D7-7D81-3E2E-B1FE-2F0D6E9B7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Examples:</a:t>
            </a:r>
          </a:p>
          <a:p>
            <a:pPr>
              <a:buClr>
                <a:schemeClr val="accent2"/>
              </a:buClr>
            </a:pPr>
            <a:r>
              <a:rPr lang="en-US" dirty="0"/>
              <a:t>No commercial relationships to disclose</a:t>
            </a:r>
          </a:p>
          <a:p>
            <a:pPr>
              <a:buClr>
                <a:schemeClr val="accent2"/>
              </a:buClr>
            </a:pPr>
            <a:r>
              <a:rPr lang="en-US" dirty="0"/>
              <a:t>Name of Company, Affiliation</a:t>
            </a:r>
          </a:p>
          <a:p>
            <a:pPr>
              <a:buClr>
                <a:schemeClr val="accent2"/>
              </a:buClr>
            </a:pPr>
            <a:r>
              <a:rPr lang="en-US" dirty="0"/>
              <a:t>Acme Company, Speaker’s Bureau</a:t>
            </a:r>
          </a:p>
          <a:p>
            <a:pPr>
              <a:buClr>
                <a:schemeClr val="accent2"/>
              </a:buClr>
            </a:pPr>
            <a:r>
              <a:rPr lang="en-US" dirty="0"/>
              <a:t>Delta Company, Researcher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80609-2EA4-FD6D-3A44-C244DBBFEE17}"/>
              </a:ext>
            </a:extLst>
          </p:cNvPr>
          <p:cNvSpPr txBox="1"/>
          <p:nvPr/>
        </p:nvSpPr>
        <p:spPr>
          <a:xfrm>
            <a:off x="6927574" y="0"/>
            <a:ext cx="5264427" cy="16773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Disclosures Slide - Required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7938" lvl="0" indent="-7938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In order to comply with accreditation guidelines, disclose </a:t>
            </a:r>
            <a:r>
              <a:rPr lang="en-US" altLang="en-US" sz="1400" b="1" kern="0" dirty="0">
                <a:latin typeface="+mj-lt"/>
                <a:cs typeface="Calibri" panose="020F0502020204030204" pitchFamily="34" charset="0"/>
              </a:rPr>
              <a:t>ALL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 financial relationships with ineligible companies within the past 24 months.</a:t>
            </a: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br>
              <a:rPr lang="en-US" altLang="en-US" sz="1400" kern="0" dirty="0">
                <a:latin typeface="+mj-lt"/>
                <a:cs typeface="Calibri" panose="020F0502020204030204" pitchFamily="34" charset="0"/>
              </a:rPr>
            </a:b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Enter Name of Company and Affiliation</a:t>
            </a:r>
            <a:r>
              <a:rPr lang="en-US" altLang="en-US" sz="1400" kern="0" dirty="0">
                <a:latin typeface="+mj-lt"/>
                <a:cs typeface="Calibri" panose="020F0502020204030204" pitchFamily="34" charset="0"/>
              </a:rPr>
              <a:t>.  If you do not have any disclosures, enter “</a:t>
            </a:r>
            <a:r>
              <a:rPr lang="en-US" altLang="en-US" sz="1400" i="1" kern="0" dirty="0">
                <a:latin typeface="+mj-lt"/>
                <a:cs typeface="Calibri" panose="020F0502020204030204" pitchFamily="34" charset="0"/>
              </a:rPr>
              <a:t>No commercial relationships to disclose.”</a:t>
            </a:r>
            <a:endParaRPr lang="en-US" altLang="en-US" sz="1400" kern="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educational activity, the learner will be able to:</a:t>
            </a:r>
          </a:p>
          <a:p>
            <a:pPr marL="273050" lvl="0" indent="-273050">
              <a:tabLst>
                <a:tab pos="1935163" algn="l"/>
              </a:tabLst>
            </a:pPr>
            <a:r>
              <a:rPr lang="en-US" dirty="0"/>
              <a:t>Objective one</a:t>
            </a:r>
          </a:p>
          <a:p>
            <a:pPr marL="273050" lvl="0" indent="-273050">
              <a:tabLst>
                <a:tab pos="1935163" algn="l"/>
              </a:tabLst>
            </a:pPr>
            <a:r>
              <a:rPr lang="en-US" dirty="0"/>
              <a:t>Objective two</a:t>
            </a:r>
          </a:p>
          <a:p>
            <a:pPr marL="273050" lvl="0" indent="-273050">
              <a:tabLst>
                <a:tab pos="1935163" algn="l"/>
              </a:tabLst>
            </a:pPr>
            <a:r>
              <a:rPr lang="en-US" dirty="0"/>
              <a:t>Objective three</a:t>
            </a:r>
          </a:p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8BE36-7121-08A8-6D2A-316A1DDC4B10}"/>
              </a:ext>
            </a:extLst>
          </p:cNvPr>
          <p:cNvSpPr txBox="1"/>
          <p:nvPr/>
        </p:nvSpPr>
        <p:spPr>
          <a:xfrm>
            <a:off x="4979505" y="0"/>
            <a:ext cx="721249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FF0000"/>
                </a:solidFill>
                <a:latin typeface="+mj-lt"/>
              </a:rPr>
              <a:t>Learning Objectives Slide - Required </a:t>
            </a:r>
          </a:p>
          <a:p>
            <a:pPr lvl="0"/>
            <a:endParaRPr lang="en-US" sz="14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+mj-lt"/>
              </a:rPr>
              <a:t>Please add at least 3 learning objectives for your presentation.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For assistance with writing learning objectives, right click on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hlinkClick r:id="rId3"/>
              </a:rPr>
              <a:t>Faculty Information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, 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elect Open Link, scroll down to Resources and click on the plus sign, then go to the Learning Objectives section.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97619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2225" cap="sq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5016018"/>
            <a:ext cx="10935914" cy="0"/>
          </a:xfrm>
          <a:prstGeom prst="line">
            <a:avLst/>
          </a:prstGeom>
          <a:ln w="22225" cap="sq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553310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51180B0-1F03-DCD4-B8FE-9D2FF6ACD1DE}"/>
              </a:ext>
            </a:extLst>
          </p:cNvPr>
          <p:cNvSpPr txBox="1">
            <a:spLocks noChangeArrowheads="1"/>
          </p:cNvSpPr>
          <p:nvPr/>
        </p:nvSpPr>
        <p:spPr>
          <a:xfrm>
            <a:off x="7962901" y="1"/>
            <a:ext cx="4220690" cy="546651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How to change the slide layout.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86C53-3B34-4CD6-F03C-4343EB46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617" y="2303997"/>
            <a:ext cx="6159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DA56395-AE72-1137-1506-4FA889926EB8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33C67F-5326-672C-35B4-B7BDCBC66917}"/>
              </a:ext>
            </a:extLst>
          </p:cNvPr>
          <p:cNvSpPr txBox="1">
            <a:spLocks noChangeArrowheads="1"/>
          </p:cNvSpPr>
          <p:nvPr/>
        </p:nvSpPr>
        <p:spPr>
          <a:xfrm>
            <a:off x="6917635" y="0"/>
            <a:ext cx="5265956" cy="188843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References should be listed at the bottom of the slide and included in the final references slide at the end of this deck.</a:t>
            </a:r>
            <a:endParaRPr lang="en-US" sz="1400" dirty="0">
              <a:solidFill>
                <a:srgbClr val="FF0000"/>
              </a:solidFill>
              <a:cs typeface="Times New Roman" pitchFamily="18" charset="0"/>
            </a:endParaRP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If the same reference is used on consecutive slides, it should be repeated at the bottom of each slide. 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All images must be cited, even if they are screen grabs/taken from the internet.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Follow the AMA style, abbreviating names of journals according to Index Medicus. 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B609B-A791-6FF7-D6A5-373A38C2F140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283208"/>
            <a:ext cx="4411153" cy="1279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18EFC1B-E791-FB80-4644-B8654054B45F}"/>
              </a:ext>
            </a:extLst>
          </p:cNvPr>
          <p:cNvSpPr txBox="1">
            <a:spLocks/>
          </p:cNvSpPr>
          <p:nvPr/>
        </p:nvSpPr>
        <p:spPr>
          <a:xfrm>
            <a:off x="731520" y="6164318"/>
            <a:ext cx="6962052" cy="521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3429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pple Symbols" panose="02000000000000000000" pitchFamily="2" charset="-79"/>
              <a:buNone/>
              <a:tabLst/>
              <a:defRPr sz="800" i="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715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Arial" charset="0"/>
              <a:buNone/>
              <a:tabLst/>
              <a:defRPr sz="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None/>
              <a:defRPr sz="8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Please put references on the bottom of the slide and compile them into the final references slide.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Follow the AMA style, abbreviating names of journals according to Index Medicus.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34267-2BA3-BCB6-118A-3DA26074E8B5}"/>
              </a:ext>
            </a:extLst>
          </p:cNvPr>
          <p:cNvSpPr txBox="1">
            <a:spLocks noChangeArrowheads="1"/>
          </p:cNvSpPr>
          <p:nvPr/>
        </p:nvSpPr>
        <p:spPr>
          <a:xfrm>
            <a:off x="6458372" y="0"/>
            <a:ext cx="5738241" cy="109933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Sample slides demonstrate ideas for including content in your presentation (case studies, charts, graphs, tables, etc.). </a:t>
            </a:r>
          </a:p>
          <a:p>
            <a:pPr marL="79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This information is not required but can be visually stimulating for the audience.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CDBB8-D88E-7769-F31A-505D3B28ED40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4407419"/>
            <a:ext cx="4411153" cy="12771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 26">
  <a:themeElements>
    <a:clrScheme name="A26 - V3">
      <a:dk1>
        <a:srgbClr val="000000"/>
      </a:dk1>
      <a:lt1>
        <a:srgbClr val="FFFFFF"/>
      </a:lt1>
      <a:dk2>
        <a:srgbClr val="0A3B57"/>
      </a:dk2>
      <a:lt2>
        <a:srgbClr val="CCCCCC"/>
      </a:lt2>
      <a:accent1>
        <a:srgbClr val="605544"/>
      </a:accent1>
      <a:accent2>
        <a:srgbClr val="00749E"/>
      </a:accent2>
      <a:accent3>
        <a:srgbClr val="F04E4C"/>
      </a:accent3>
      <a:accent4>
        <a:srgbClr val="FFDE40"/>
      </a:accent4>
      <a:accent5>
        <a:srgbClr val="4FB847"/>
      </a:accent5>
      <a:accent6>
        <a:srgbClr val="5DBDD2"/>
      </a:accent6>
      <a:hlink>
        <a:srgbClr val="0788FB"/>
      </a:hlink>
      <a:folHlink>
        <a:srgbClr val="7F94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Number xmlns="3b36458f-a9a6-4920-bc19-8165e8b669cf" xsi:nil="true"/>
    <InPhoto xmlns="3b36458f-a9a6-4920-bc19-8165e8b669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20" ma:contentTypeDescription="Create a new document." ma:contentTypeScope="" ma:versionID="13d29b0a3f8d6e518ffa1d2c92d69cf5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191ac43eba3d6a3107c34e1f6d42c4e0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Numb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InPhot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Photo" ma:index="26" nillable="true" ma:displayName="Notes" ma:description="Left: B. Bistrian-1989, Right: K. Kudsk-1997" ma:format="Dropdown" ma:internalName="InPhoto">
      <xsd:simpleType>
        <xsd:restriction base="dms:Note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7d7c90-10b3-4dbb-be66-4cf489773dab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5C9C91-E2F1-45A1-9EC4-A1CFBD388FAA}">
  <ds:schemaRefs>
    <ds:schemaRef ds:uri="http://www.w3.org/XML/1998/namespace"/>
    <ds:schemaRef ds:uri="http://purl.org/dc/terms/"/>
    <ds:schemaRef ds:uri="http://schemas.openxmlformats.org/package/2006/metadata/core-properties"/>
    <ds:schemaRef ds:uri="3b36458f-a9a6-4920-bc19-8165e8b669c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ff118141-a8e4-4b4d-adf8-c71d590b0e5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6FFD2FA-3D4C-4DF9-A8A4-F14325341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6458f-a9a6-4920-bc19-8165e8b669cf"/>
    <ds:schemaRef ds:uri="ff118141-a8e4-4b4d-adf8-c71d590b0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b6c6fc0-4e05-460f-8979-09290c27538d}" enabled="0" method="" siteId="{8b6c6fc0-4e05-460f-8979-09290c2753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2070</Words>
  <Application>Microsoft Office PowerPoint</Application>
  <PresentationFormat>Widescreen</PresentationFormat>
  <Paragraphs>237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Franklin Gothic Book</vt:lpstr>
      <vt:lpstr>Franklin Gothic Medium</vt:lpstr>
      <vt:lpstr>System Font Regular</vt:lpstr>
      <vt:lpstr>Times New Roman</vt:lpstr>
      <vt:lpstr>ASPEN 26</vt:lpstr>
      <vt:lpstr>PowerPoint Presentation</vt:lpstr>
      <vt:lpstr>Presentation Title</vt:lpstr>
      <vt:lpstr>Presentation Title</vt:lpstr>
      <vt:lpstr>Section Title</vt:lpstr>
      <vt:lpstr>Disclosures</vt:lpstr>
      <vt:lpstr>Learning Objectives</vt:lpstr>
      <vt:lpstr>Slide Layouts</vt:lpstr>
      <vt:lpstr>Sample Slide</vt:lpstr>
      <vt:lpstr>Sample Slide</vt:lpstr>
      <vt:lpstr>Sample Slide </vt:lpstr>
      <vt:lpstr>Sample Slide</vt:lpstr>
      <vt:lpstr>Sample Slide</vt:lpstr>
      <vt:lpstr>Sample Slide</vt:lpstr>
      <vt:lpstr>Sample Slide</vt:lpstr>
      <vt:lpstr>Icons</vt:lpstr>
      <vt:lpstr>Learning Assessment Question</vt:lpstr>
      <vt:lpstr>Learning Assessment Answer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Doreen Cooke</cp:lastModifiedBy>
  <cp:revision>363</cp:revision>
  <cp:lastPrinted>2018-08-02T11:30:27Z</cp:lastPrinted>
  <dcterms:created xsi:type="dcterms:W3CDTF">2018-06-04T15:56:44Z</dcterms:created>
  <dcterms:modified xsi:type="dcterms:W3CDTF">2025-11-13T23:49:28Z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